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65" r:id="rId5"/>
    <p:sldId id="266" r:id="rId6"/>
    <p:sldId id="261" r:id="rId7"/>
    <p:sldId id="260" r:id="rId8"/>
    <p:sldId id="263" r:id="rId9"/>
    <p:sldId id="264" r:id="rId10"/>
    <p:sldId id="259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er\Documents\Google%20Data%20Analytics%20learning\Google%20Data%20Analysis%20docs%20-%20Part%208\Cyclistic%20-%20data\avg_ride_length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[avg_ride_length.csv]Sheet3!PivotTable45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of Ride length by Day of Week and Type of Rider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Sheet3!$B$3:$B$4</c:f>
              <c:strCache>
                <c:ptCount val="1"/>
                <c:pt idx="0">
                  <c:v>casual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Sheet3!$A$5:$A$11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Sheet3!$B$5:$B$11</c:f>
              <c:numCache>
                <c:formatCode>General</c:formatCode>
                <c:ptCount val="7"/>
                <c:pt idx="0">
                  <c:v>965</c:v>
                </c:pt>
                <c:pt idx="1">
                  <c:v>828</c:v>
                </c:pt>
                <c:pt idx="2">
                  <c:v>731</c:v>
                </c:pt>
                <c:pt idx="3">
                  <c:v>725</c:v>
                </c:pt>
                <c:pt idx="4">
                  <c:v>743</c:v>
                </c:pt>
                <c:pt idx="5">
                  <c:v>793</c:v>
                </c:pt>
                <c:pt idx="6">
                  <c:v>958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9B-44C4-B79E-D2674CDC788B}"/>
            </c:ext>
          </c:extLst>
        </c:ser>
        <c:ser>
          <c:idx val="1"/>
          <c:order val="1"/>
          <c:tx>
            <c:strRef>
              <c:f>Sheet3!$C$3:$C$4</c:f>
              <c:strCache>
                <c:ptCount val="1"/>
                <c:pt idx="0">
                  <c:v>member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Sheet3!$A$5:$A$11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Sheet3!$C$5:$C$11</c:f>
              <c:numCache>
                <c:formatCode>General</c:formatCode>
                <c:ptCount val="7"/>
                <c:pt idx="0">
                  <c:v>588</c:v>
                </c:pt>
                <c:pt idx="1">
                  <c:v>515</c:v>
                </c:pt>
                <c:pt idx="2">
                  <c:v>516</c:v>
                </c:pt>
                <c:pt idx="3">
                  <c:v>523</c:v>
                </c:pt>
                <c:pt idx="4">
                  <c:v>527</c:v>
                </c:pt>
                <c:pt idx="5">
                  <c:v>530</c:v>
                </c:pt>
                <c:pt idx="6">
                  <c:v>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9B-44C4-B79E-D2674CDC78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9348287"/>
        <c:axId val="999349951"/>
      </c:barChart>
      <c:catAx>
        <c:axId val="999348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9349951"/>
        <c:crosses val="autoZero"/>
        <c:auto val="1"/>
        <c:lblAlgn val="ctr"/>
        <c:lblOffset val="100"/>
        <c:noMultiLvlLbl val="0"/>
      </c:catAx>
      <c:valAx>
        <c:axId val="999349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9348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DE369F-2DD9-4D9A-877D-424A274C347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82F870-EF34-460D-AD20-43097D554C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</a:t>
          </a:r>
          <a:r>
            <a:rPr lang="en-US" i="0"/>
            <a:t>Management should look to appeal to casual riders via weekend campaigns, as the number of casual riders is 20% higher than on weekdays</a:t>
          </a:r>
          <a:endParaRPr lang="en-US"/>
        </a:p>
      </dgm:t>
    </dgm:pt>
    <dgm:pt modelId="{406B5F4E-5B09-4A77-9B01-4671AA55343E}" type="parTrans" cxnId="{2F28D2E8-994F-417F-9763-25426B6DAD6A}">
      <dgm:prSet/>
      <dgm:spPr/>
      <dgm:t>
        <a:bodyPr/>
        <a:lstStyle/>
        <a:p>
          <a:endParaRPr lang="en-US"/>
        </a:p>
      </dgm:t>
    </dgm:pt>
    <dgm:pt modelId="{6B709576-E0AB-4DD1-AE91-1FE32BE5D81E}" type="sibTrans" cxnId="{2F28D2E8-994F-417F-9763-25426B6DAD6A}">
      <dgm:prSet/>
      <dgm:spPr/>
      <dgm:t>
        <a:bodyPr/>
        <a:lstStyle/>
        <a:p>
          <a:endParaRPr lang="en-US"/>
        </a:p>
      </dgm:t>
    </dgm:pt>
    <dgm:pt modelId="{D8FB8E2F-FC4E-4D6A-9A91-E3A9016A49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2. </a:t>
          </a:r>
          <a:r>
            <a:rPr lang="en-US" i="0" dirty="0"/>
            <a:t>Casual riders take longer rides. Look for ways to appeal to riders who take longer trips in general (targeted discounts, etc.)</a:t>
          </a:r>
          <a:endParaRPr lang="en-US" dirty="0"/>
        </a:p>
      </dgm:t>
    </dgm:pt>
    <dgm:pt modelId="{CB1AFF8D-97B3-4410-B27A-F9478C1E2F94}" type="parTrans" cxnId="{5C551FE2-A16B-4D76-9BE8-F974ACF1C2B8}">
      <dgm:prSet/>
      <dgm:spPr/>
      <dgm:t>
        <a:bodyPr/>
        <a:lstStyle/>
        <a:p>
          <a:endParaRPr lang="en-US"/>
        </a:p>
      </dgm:t>
    </dgm:pt>
    <dgm:pt modelId="{6B03461E-0918-4726-97CF-E70FE3D4FAAD}" type="sibTrans" cxnId="{5C551FE2-A16B-4D76-9BE8-F974ACF1C2B8}">
      <dgm:prSet/>
      <dgm:spPr/>
      <dgm:t>
        <a:bodyPr/>
        <a:lstStyle/>
        <a:p>
          <a:endParaRPr lang="en-US"/>
        </a:p>
      </dgm:t>
    </dgm:pt>
    <dgm:pt modelId="{F5EB233A-7AF1-491F-8F7E-89839670DE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 </a:t>
          </a:r>
          <a:r>
            <a:rPr lang="en-US" i="0"/>
            <a:t>A discount could be offered for casual summer riders to extend a yearly membership to colder winter months</a:t>
          </a:r>
          <a:endParaRPr lang="en-US"/>
        </a:p>
      </dgm:t>
    </dgm:pt>
    <dgm:pt modelId="{5FDDB73B-C157-4407-BFCB-08FA836DB096}" type="parTrans" cxnId="{6A861FB9-F1D5-42AF-B799-31077080479C}">
      <dgm:prSet/>
      <dgm:spPr/>
      <dgm:t>
        <a:bodyPr/>
        <a:lstStyle/>
        <a:p>
          <a:endParaRPr lang="en-US"/>
        </a:p>
      </dgm:t>
    </dgm:pt>
    <dgm:pt modelId="{9422E7BD-A5E2-4D51-997C-F9FE724590F1}" type="sibTrans" cxnId="{6A861FB9-F1D5-42AF-B799-31077080479C}">
      <dgm:prSet/>
      <dgm:spPr/>
      <dgm:t>
        <a:bodyPr/>
        <a:lstStyle/>
        <a:p>
          <a:endParaRPr lang="en-US"/>
        </a:p>
      </dgm:t>
    </dgm:pt>
    <dgm:pt modelId="{33B0301A-09CB-4D7C-803C-0EBA131D84D3}" type="pres">
      <dgm:prSet presAssocID="{89DE369F-2DD9-4D9A-877D-424A274C347D}" presName="root" presStyleCnt="0">
        <dgm:presLayoutVars>
          <dgm:dir/>
          <dgm:resizeHandles val="exact"/>
        </dgm:presLayoutVars>
      </dgm:prSet>
      <dgm:spPr/>
    </dgm:pt>
    <dgm:pt modelId="{0B618F4D-CC4A-4C60-9CDC-4E4B8B07C47D}" type="pres">
      <dgm:prSet presAssocID="{1782F870-EF34-460D-AD20-43097D554C21}" presName="compNode" presStyleCnt="0"/>
      <dgm:spPr/>
    </dgm:pt>
    <dgm:pt modelId="{E3071A21-3454-495F-BE7C-A3F4F197EEFA}" type="pres">
      <dgm:prSet presAssocID="{1782F870-EF34-460D-AD20-43097D554C21}" presName="bgRect" presStyleLbl="bgShp" presStyleIdx="0" presStyleCnt="3"/>
      <dgm:spPr/>
    </dgm:pt>
    <dgm:pt modelId="{4CF5D248-2774-4C76-A2B0-6DF940297377}" type="pres">
      <dgm:prSet presAssocID="{1782F870-EF34-460D-AD20-43097D554C2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ke"/>
        </a:ext>
      </dgm:extLst>
    </dgm:pt>
    <dgm:pt modelId="{A2612541-7F97-4116-885F-5D27A8C3B65E}" type="pres">
      <dgm:prSet presAssocID="{1782F870-EF34-460D-AD20-43097D554C21}" presName="spaceRect" presStyleCnt="0"/>
      <dgm:spPr/>
    </dgm:pt>
    <dgm:pt modelId="{784004EA-6DF9-4ED2-957F-22231C2C9129}" type="pres">
      <dgm:prSet presAssocID="{1782F870-EF34-460D-AD20-43097D554C21}" presName="parTx" presStyleLbl="revTx" presStyleIdx="0" presStyleCnt="3">
        <dgm:presLayoutVars>
          <dgm:chMax val="0"/>
          <dgm:chPref val="0"/>
        </dgm:presLayoutVars>
      </dgm:prSet>
      <dgm:spPr/>
    </dgm:pt>
    <dgm:pt modelId="{648A8002-82E5-42FA-BD3D-60B7A7C79168}" type="pres">
      <dgm:prSet presAssocID="{6B709576-E0AB-4DD1-AE91-1FE32BE5D81E}" presName="sibTrans" presStyleCnt="0"/>
      <dgm:spPr/>
    </dgm:pt>
    <dgm:pt modelId="{31E7CF46-C5CC-4813-9A62-C0E05B3E9F82}" type="pres">
      <dgm:prSet presAssocID="{D8FB8E2F-FC4E-4D6A-9A91-E3A9016A497D}" presName="compNode" presStyleCnt="0"/>
      <dgm:spPr/>
    </dgm:pt>
    <dgm:pt modelId="{508E20B8-5552-4135-A0F2-69176D4004C4}" type="pres">
      <dgm:prSet presAssocID="{D8FB8E2F-FC4E-4D6A-9A91-E3A9016A497D}" presName="bgRect" presStyleLbl="bgShp" presStyleIdx="1" presStyleCnt="3"/>
      <dgm:spPr/>
    </dgm:pt>
    <dgm:pt modelId="{2C65E092-4BB5-41A3-92EE-49BF46D17A88}" type="pres">
      <dgm:prSet presAssocID="{D8FB8E2F-FC4E-4D6A-9A91-E3A9016A497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torcycle"/>
        </a:ext>
      </dgm:extLst>
    </dgm:pt>
    <dgm:pt modelId="{9F7E466B-34ED-4EBE-BD9D-FFBDFD3007EB}" type="pres">
      <dgm:prSet presAssocID="{D8FB8E2F-FC4E-4D6A-9A91-E3A9016A497D}" presName="spaceRect" presStyleCnt="0"/>
      <dgm:spPr/>
    </dgm:pt>
    <dgm:pt modelId="{460A96B7-11DA-4D85-951B-3F53E094F61C}" type="pres">
      <dgm:prSet presAssocID="{D8FB8E2F-FC4E-4D6A-9A91-E3A9016A497D}" presName="parTx" presStyleLbl="revTx" presStyleIdx="1" presStyleCnt="3">
        <dgm:presLayoutVars>
          <dgm:chMax val="0"/>
          <dgm:chPref val="0"/>
        </dgm:presLayoutVars>
      </dgm:prSet>
      <dgm:spPr/>
    </dgm:pt>
    <dgm:pt modelId="{B29B08D9-1E82-4E57-A201-CB1D40BCA816}" type="pres">
      <dgm:prSet presAssocID="{6B03461E-0918-4726-97CF-E70FE3D4FAAD}" presName="sibTrans" presStyleCnt="0"/>
      <dgm:spPr/>
    </dgm:pt>
    <dgm:pt modelId="{CED14B2E-C97C-468A-B0BB-8A38129AEF3D}" type="pres">
      <dgm:prSet presAssocID="{F5EB233A-7AF1-491F-8F7E-89839670DE94}" presName="compNode" presStyleCnt="0"/>
      <dgm:spPr/>
    </dgm:pt>
    <dgm:pt modelId="{5B600292-05FB-44AB-9232-BF3D8B32CCEA}" type="pres">
      <dgm:prSet presAssocID="{F5EB233A-7AF1-491F-8F7E-89839670DE94}" presName="bgRect" presStyleLbl="bgShp" presStyleIdx="2" presStyleCnt="3"/>
      <dgm:spPr/>
    </dgm:pt>
    <dgm:pt modelId="{A67D240A-6262-4DCB-A7BC-9BB2F5B8D244}" type="pres">
      <dgm:prSet presAssocID="{F5EB233A-7AF1-491F-8F7E-89839670DE9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ateboard"/>
        </a:ext>
      </dgm:extLst>
    </dgm:pt>
    <dgm:pt modelId="{F4B2A292-347C-42E4-BB12-48B648B2DE7C}" type="pres">
      <dgm:prSet presAssocID="{F5EB233A-7AF1-491F-8F7E-89839670DE94}" presName="spaceRect" presStyleCnt="0"/>
      <dgm:spPr/>
    </dgm:pt>
    <dgm:pt modelId="{6D5DCF21-52E4-4C99-98BC-521B9730762E}" type="pres">
      <dgm:prSet presAssocID="{F5EB233A-7AF1-491F-8F7E-89839670DE9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1FB1965-3875-46AE-881F-66C25EB5710F}" type="presOf" srcId="{F5EB233A-7AF1-491F-8F7E-89839670DE94}" destId="{6D5DCF21-52E4-4C99-98BC-521B9730762E}" srcOrd="0" destOrd="0" presId="urn:microsoft.com/office/officeart/2018/2/layout/IconVerticalSolidList"/>
    <dgm:cxn modelId="{755EDA9A-CB81-433A-BAB3-871EB40D538F}" type="presOf" srcId="{1782F870-EF34-460D-AD20-43097D554C21}" destId="{784004EA-6DF9-4ED2-957F-22231C2C9129}" srcOrd="0" destOrd="0" presId="urn:microsoft.com/office/officeart/2018/2/layout/IconVerticalSolidList"/>
    <dgm:cxn modelId="{6A861FB9-F1D5-42AF-B799-31077080479C}" srcId="{89DE369F-2DD9-4D9A-877D-424A274C347D}" destId="{F5EB233A-7AF1-491F-8F7E-89839670DE94}" srcOrd="2" destOrd="0" parTransId="{5FDDB73B-C157-4407-BFCB-08FA836DB096}" sibTransId="{9422E7BD-A5E2-4D51-997C-F9FE724590F1}"/>
    <dgm:cxn modelId="{D3FD9ABF-467C-488C-B960-0BC7F3993C8E}" type="presOf" srcId="{D8FB8E2F-FC4E-4D6A-9A91-E3A9016A497D}" destId="{460A96B7-11DA-4D85-951B-3F53E094F61C}" srcOrd="0" destOrd="0" presId="urn:microsoft.com/office/officeart/2018/2/layout/IconVerticalSolidList"/>
    <dgm:cxn modelId="{8FDBCBD4-636E-419F-88F4-6DC47BDD254E}" type="presOf" srcId="{89DE369F-2DD9-4D9A-877D-424A274C347D}" destId="{33B0301A-09CB-4D7C-803C-0EBA131D84D3}" srcOrd="0" destOrd="0" presId="urn:microsoft.com/office/officeart/2018/2/layout/IconVerticalSolidList"/>
    <dgm:cxn modelId="{5C551FE2-A16B-4D76-9BE8-F974ACF1C2B8}" srcId="{89DE369F-2DD9-4D9A-877D-424A274C347D}" destId="{D8FB8E2F-FC4E-4D6A-9A91-E3A9016A497D}" srcOrd="1" destOrd="0" parTransId="{CB1AFF8D-97B3-4410-B27A-F9478C1E2F94}" sibTransId="{6B03461E-0918-4726-97CF-E70FE3D4FAAD}"/>
    <dgm:cxn modelId="{2F28D2E8-994F-417F-9763-25426B6DAD6A}" srcId="{89DE369F-2DD9-4D9A-877D-424A274C347D}" destId="{1782F870-EF34-460D-AD20-43097D554C21}" srcOrd="0" destOrd="0" parTransId="{406B5F4E-5B09-4A77-9B01-4671AA55343E}" sibTransId="{6B709576-E0AB-4DD1-AE91-1FE32BE5D81E}"/>
    <dgm:cxn modelId="{44DD2218-163E-44D3-B37A-03160046A189}" type="presParOf" srcId="{33B0301A-09CB-4D7C-803C-0EBA131D84D3}" destId="{0B618F4D-CC4A-4C60-9CDC-4E4B8B07C47D}" srcOrd="0" destOrd="0" presId="urn:microsoft.com/office/officeart/2018/2/layout/IconVerticalSolidList"/>
    <dgm:cxn modelId="{D8902001-6A8B-4FF9-9777-B71B6024E913}" type="presParOf" srcId="{0B618F4D-CC4A-4C60-9CDC-4E4B8B07C47D}" destId="{E3071A21-3454-495F-BE7C-A3F4F197EEFA}" srcOrd="0" destOrd="0" presId="urn:microsoft.com/office/officeart/2018/2/layout/IconVerticalSolidList"/>
    <dgm:cxn modelId="{A6E9038D-B0C0-4D64-ADBE-67E03BEC3B8D}" type="presParOf" srcId="{0B618F4D-CC4A-4C60-9CDC-4E4B8B07C47D}" destId="{4CF5D248-2774-4C76-A2B0-6DF940297377}" srcOrd="1" destOrd="0" presId="urn:microsoft.com/office/officeart/2018/2/layout/IconVerticalSolidList"/>
    <dgm:cxn modelId="{3E354CE1-46E0-4E2D-BD61-3E91E87FAC14}" type="presParOf" srcId="{0B618F4D-CC4A-4C60-9CDC-4E4B8B07C47D}" destId="{A2612541-7F97-4116-885F-5D27A8C3B65E}" srcOrd="2" destOrd="0" presId="urn:microsoft.com/office/officeart/2018/2/layout/IconVerticalSolidList"/>
    <dgm:cxn modelId="{340076DB-D8B8-4B94-A4D4-530795542014}" type="presParOf" srcId="{0B618F4D-CC4A-4C60-9CDC-4E4B8B07C47D}" destId="{784004EA-6DF9-4ED2-957F-22231C2C9129}" srcOrd="3" destOrd="0" presId="urn:microsoft.com/office/officeart/2018/2/layout/IconVerticalSolidList"/>
    <dgm:cxn modelId="{63821958-4686-4F18-92F0-CF41987D1D11}" type="presParOf" srcId="{33B0301A-09CB-4D7C-803C-0EBA131D84D3}" destId="{648A8002-82E5-42FA-BD3D-60B7A7C79168}" srcOrd="1" destOrd="0" presId="urn:microsoft.com/office/officeart/2018/2/layout/IconVerticalSolidList"/>
    <dgm:cxn modelId="{58D934D8-8231-4AB6-9780-25B61DEC6CD7}" type="presParOf" srcId="{33B0301A-09CB-4D7C-803C-0EBA131D84D3}" destId="{31E7CF46-C5CC-4813-9A62-C0E05B3E9F82}" srcOrd="2" destOrd="0" presId="urn:microsoft.com/office/officeart/2018/2/layout/IconVerticalSolidList"/>
    <dgm:cxn modelId="{EEF48BFC-987C-4852-94AC-148004756D9F}" type="presParOf" srcId="{31E7CF46-C5CC-4813-9A62-C0E05B3E9F82}" destId="{508E20B8-5552-4135-A0F2-69176D4004C4}" srcOrd="0" destOrd="0" presId="urn:microsoft.com/office/officeart/2018/2/layout/IconVerticalSolidList"/>
    <dgm:cxn modelId="{C4B3C600-D29E-4AC1-9F0D-0017B71F62B2}" type="presParOf" srcId="{31E7CF46-C5CC-4813-9A62-C0E05B3E9F82}" destId="{2C65E092-4BB5-41A3-92EE-49BF46D17A88}" srcOrd="1" destOrd="0" presId="urn:microsoft.com/office/officeart/2018/2/layout/IconVerticalSolidList"/>
    <dgm:cxn modelId="{C4A0029E-219F-4616-ABFC-02FE46C2BCA0}" type="presParOf" srcId="{31E7CF46-C5CC-4813-9A62-C0E05B3E9F82}" destId="{9F7E466B-34ED-4EBE-BD9D-FFBDFD3007EB}" srcOrd="2" destOrd="0" presId="urn:microsoft.com/office/officeart/2018/2/layout/IconVerticalSolidList"/>
    <dgm:cxn modelId="{055FA721-AE48-44CE-93BD-CF7478C9394D}" type="presParOf" srcId="{31E7CF46-C5CC-4813-9A62-C0E05B3E9F82}" destId="{460A96B7-11DA-4D85-951B-3F53E094F61C}" srcOrd="3" destOrd="0" presId="urn:microsoft.com/office/officeart/2018/2/layout/IconVerticalSolidList"/>
    <dgm:cxn modelId="{BDAD2AEA-45D4-4C37-9100-0E8441629F2A}" type="presParOf" srcId="{33B0301A-09CB-4D7C-803C-0EBA131D84D3}" destId="{B29B08D9-1E82-4E57-A201-CB1D40BCA816}" srcOrd="3" destOrd="0" presId="urn:microsoft.com/office/officeart/2018/2/layout/IconVerticalSolidList"/>
    <dgm:cxn modelId="{4864E0D5-E270-4F7F-98D4-EC57525C1107}" type="presParOf" srcId="{33B0301A-09CB-4D7C-803C-0EBA131D84D3}" destId="{CED14B2E-C97C-468A-B0BB-8A38129AEF3D}" srcOrd="4" destOrd="0" presId="urn:microsoft.com/office/officeart/2018/2/layout/IconVerticalSolidList"/>
    <dgm:cxn modelId="{7239A54F-4576-47BB-A5C0-2EB4F35F3813}" type="presParOf" srcId="{CED14B2E-C97C-468A-B0BB-8A38129AEF3D}" destId="{5B600292-05FB-44AB-9232-BF3D8B32CCEA}" srcOrd="0" destOrd="0" presId="urn:microsoft.com/office/officeart/2018/2/layout/IconVerticalSolidList"/>
    <dgm:cxn modelId="{84103485-665F-430D-8055-F90B26AC124B}" type="presParOf" srcId="{CED14B2E-C97C-468A-B0BB-8A38129AEF3D}" destId="{A67D240A-6262-4DCB-A7BC-9BB2F5B8D244}" srcOrd="1" destOrd="0" presId="urn:microsoft.com/office/officeart/2018/2/layout/IconVerticalSolidList"/>
    <dgm:cxn modelId="{762C79D1-79DD-4A27-ADC1-E41B690A9491}" type="presParOf" srcId="{CED14B2E-C97C-468A-B0BB-8A38129AEF3D}" destId="{F4B2A292-347C-42E4-BB12-48B648B2DE7C}" srcOrd="2" destOrd="0" presId="urn:microsoft.com/office/officeart/2018/2/layout/IconVerticalSolidList"/>
    <dgm:cxn modelId="{C4545BAB-C4AC-4F5B-BB0C-CB63E4578BBE}" type="presParOf" srcId="{CED14B2E-C97C-468A-B0BB-8A38129AEF3D}" destId="{6D5DCF21-52E4-4C99-98BC-521B973076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71A21-3454-495F-BE7C-A3F4F197EEFA}">
      <dsp:nvSpPr>
        <dsp:cNvPr id="0" name=""/>
        <dsp:cNvSpPr/>
      </dsp:nvSpPr>
      <dsp:spPr>
        <a:xfrm>
          <a:off x="0" y="247"/>
          <a:ext cx="10058399" cy="5802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5D248-2774-4C76-A2B0-6DF940297377}">
      <dsp:nvSpPr>
        <dsp:cNvPr id="0" name=""/>
        <dsp:cNvSpPr/>
      </dsp:nvSpPr>
      <dsp:spPr>
        <a:xfrm>
          <a:off x="175521" y="130801"/>
          <a:ext cx="319130" cy="3191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004EA-6DF9-4ED2-957F-22231C2C9129}">
      <dsp:nvSpPr>
        <dsp:cNvPr id="0" name=""/>
        <dsp:cNvSpPr/>
      </dsp:nvSpPr>
      <dsp:spPr>
        <a:xfrm>
          <a:off x="670173" y="247"/>
          <a:ext cx="9388226" cy="580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408" tIns="61408" rIns="61408" bIns="614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 </a:t>
          </a:r>
          <a:r>
            <a:rPr lang="en-US" sz="1500" i="0" kern="1200"/>
            <a:t>Management should look to appeal to casual riders via weekend campaigns, as the number of casual riders is 20% higher than on weekdays</a:t>
          </a:r>
          <a:endParaRPr lang="en-US" sz="1500" kern="1200"/>
        </a:p>
      </dsp:txBody>
      <dsp:txXfrm>
        <a:off x="670173" y="247"/>
        <a:ext cx="9388226" cy="580236"/>
      </dsp:txXfrm>
    </dsp:sp>
    <dsp:sp modelId="{508E20B8-5552-4135-A0F2-69176D4004C4}">
      <dsp:nvSpPr>
        <dsp:cNvPr id="0" name=""/>
        <dsp:cNvSpPr/>
      </dsp:nvSpPr>
      <dsp:spPr>
        <a:xfrm>
          <a:off x="0" y="725544"/>
          <a:ext cx="10058399" cy="5802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5E092-4BB5-41A3-92EE-49BF46D17A88}">
      <dsp:nvSpPr>
        <dsp:cNvPr id="0" name=""/>
        <dsp:cNvSpPr/>
      </dsp:nvSpPr>
      <dsp:spPr>
        <a:xfrm>
          <a:off x="175521" y="856097"/>
          <a:ext cx="319130" cy="3191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0A96B7-11DA-4D85-951B-3F53E094F61C}">
      <dsp:nvSpPr>
        <dsp:cNvPr id="0" name=""/>
        <dsp:cNvSpPr/>
      </dsp:nvSpPr>
      <dsp:spPr>
        <a:xfrm>
          <a:off x="670173" y="725544"/>
          <a:ext cx="9388226" cy="580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408" tIns="61408" rIns="61408" bIns="614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2. </a:t>
          </a:r>
          <a:r>
            <a:rPr lang="en-US" sz="1500" i="0" kern="1200" dirty="0"/>
            <a:t>Casual riders take longer rides. Look for ways to appeal to riders who take longer trips in general (targeted discounts, etc.)</a:t>
          </a:r>
          <a:endParaRPr lang="en-US" sz="1500" kern="1200" dirty="0"/>
        </a:p>
      </dsp:txBody>
      <dsp:txXfrm>
        <a:off x="670173" y="725544"/>
        <a:ext cx="9388226" cy="580236"/>
      </dsp:txXfrm>
    </dsp:sp>
    <dsp:sp modelId="{5B600292-05FB-44AB-9232-BF3D8B32CCEA}">
      <dsp:nvSpPr>
        <dsp:cNvPr id="0" name=""/>
        <dsp:cNvSpPr/>
      </dsp:nvSpPr>
      <dsp:spPr>
        <a:xfrm>
          <a:off x="0" y="1450840"/>
          <a:ext cx="10058399" cy="5802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D240A-6262-4DCB-A7BC-9BB2F5B8D244}">
      <dsp:nvSpPr>
        <dsp:cNvPr id="0" name=""/>
        <dsp:cNvSpPr/>
      </dsp:nvSpPr>
      <dsp:spPr>
        <a:xfrm>
          <a:off x="175521" y="1581393"/>
          <a:ext cx="319130" cy="3191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5DCF21-52E4-4C99-98BC-521B9730762E}">
      <dsp:nvSpPr>
        <dsp:cNvPr id="0" name=""/>
        <dsp:cNvSpPr/>
      </dsp:nvSpPr>
      <dsp:spPr>
        <a:xfrm>
          <a:off x="670173" y="1450840"/>
          <a:ext cx="9388226" cy="580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408" tIns="61408" rIns="61408" bIns="6140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3. </a:t>
          </a:r>
          <a:r>
            <a:rPr lang="en-US" sz="1500" i="0" kern="1200"/>
            <a:t>A discount could be offered for casual summer riders to extend a yearly membership to colder winter months</a:t>
          </a:r>
          <a:endParaRPr lang="en-US" sz="1500" kern="1200"/>
        </a:p>
      </dsp:txBody>
      <dsp:txXfrm>
        <a:off x="670173" y="1450840"/>
        <a:ext cx="9388226" cy="580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1E1A3B-438A-0D8A-8D07-751C4248D6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9B2AF7-7666-895E-2720-5283320076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6464C-1F21-41B3-85C2-C7243E2A8BAD}" type="datetime1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5D56D-BC13-4A5F-49DA-FBD9986688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D626F-FC9B-EA37-B359-2DAFF0E008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F6653-2A46-4A42-9158-3D54A4CE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7041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5DC2B-410D-437C-A5A1-9F6A60234671}" type="datetime1">
              <a:rPr lang="en-US" smtClean="0"/>
              <a:t>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002C6-54D4-4C45-97BE-F92B57422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3146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250BFDFC-56F9-4612-865D-53BA42CC31E1}" type="datetime1">
              <a:rPr lang="en-US" smtClean="0"/>
              <a:t>2/24/2023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Last updated: 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2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95E41-EF7A-4999-BDB7-C0E9A494165A}" type="datetime1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Last updated: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9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B6B34-E0CE-4D33-937C-34757CF6E25F}" type="datetime1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Last updated: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39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EE7ED-12E1-44D2-9AC0-93ACC3A6CB78}" type="datetime1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Last updated: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7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1430241-045D-40EC-AB49-AA5FB40521FC}" type="datetime1">
              <a:rPr lang="en-US" smtClean="0"/>
              <a:t>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Last updated: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11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C3A5-6106-4C79-9ED6-4A107664EC77}" type="datetime1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Last updated: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782E-AC48-4D52-A7C5-5BC15F073223}" type="datetime1">
              <a:rPr lang="en-US" smtClean="0"/>
              <a:t>2/24/2023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Last updated: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7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2CA49-0C3B-4886-97B0-46D633901C58}" type="datetime1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Last updated: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57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38196-4331-4D36-AF1E-8C0AE85076BB}" type="datetime1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Last updated: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87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DAA3D4A-BCDB-4400-BC78-3E0C528A5117}" type="datetime1">
              <a:rPr lang="en-US" smtClean="0"/>
              <a:t>2/24/2023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Last updated: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3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F3972D1-49B5-4028-B73E-8E24BBCF2B78}" type="datetime1">
              <a:rPr lang="en-US" smtClean="0"/>
              <a:t>2/24/2023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lang="en-US"/>
              <a:t>Last updated: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863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C020370-94BF-4DDA-A63D-94B132401B07}" type="datetime1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Last updated: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5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7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ide.divvybikes.com/data-license-agreemen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vvy-tripdata.s3.amazonaws.com/index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AB422-A27D-0EBF-0702-5B0617D36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5532" y="11"/>
            <a:ext cx="7980934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2B342-1A67-4436-B447-1FDF1A1190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chemeClr val="bg1"/>
                </a:solidFill>
              </a:rPr>
              <a:t>Cyclistic</a:t>
            </a:r>
            <a:r>
              <a:rPr lang="en-US" sz="6600" b="1" dirty="0">
                <a:solidFill>
                  <a:schemeClr val="bg1"/>
                </a:solidFill>
              </a:rPr>
              <a:t> Bike Riding:</a:t>
            </a:r>
            <a:br>
              <a:rPr lang="en-US" sz="6600" b="1" dirty="0">
                <a:solidFill>
                  <a:schemeClr val="bg1"/>
                </a:solidFill>
              </a:rPr>
            </a:br>
            <a:r>
              <a:rPr lang="en-US" sz="6600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2301A-DFF3-F335-9A25-55AA6ECDA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6040582"/>
            <a:ext cx="8936846" cy="9698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Report by Peter Blackwell for </a:t>
            </a:r>
            <a:r>
              <a:rPr lang="en-US" sz="1600" dirty="0" err="1">
                <a:solidFill>
                  <a:schemeClr val="bg1"/>
                </a:solidFill>
              </a:rPr>
              <a:t>Cyclistic</a:t>
            </a:r>
            <a:r>
              <a:rPr lang="en-US" sz="1600" dirty="0">
                <a:solidFill>
                  <a:schemeClr val="bg1"/>
                </a:solidFill>
              </a:rPr>
              <a:t> management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February 18, 2023</a:t>
            </a:r>
          </a:p>
        </p:txBody>
      </p:sp>
    </p:spTree>
    <p:extLst>
      <p:ext uri="{BB962C8B-B14F-4D97-AF65-F5344CB8AC3E}">
        <p14:creationId xmlns:p14="http://schemas.microsoft.com/office/powerpoint/2010/main" val="331380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4B73-69F1-1B55-23E2-0A216095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10058400" cy="1052945"/>
          </a:xfrm>
        </p:spPr>
        <p:txBody>
          <a:bodyPr/>
          <a:lstStyle/>
          <a:p>
            <a:r>
              <a:rPr lang="en-US" dirty="0"/>
              <a:t>CONCLUSIONS FROM ANALYSIS: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530BD-3984-86A9-17A7-F225D5F7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2CA49-0C3B-4886-97B0-46D633901C58}" type="datetime1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BE869-33D1-EA86-C34B-9C34AD1A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Last updated: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FEC81-ABF9-5C7C-2B9B-C1EF2EDFF8C8}"/>
              </a:ext>
            </a:extLst>
          </p:cNvPr>
          <p:cNvSpPr txBox="1"/>
          <p:nvPr/>
        </p:nvSpPr>
        <p:spPr>
          <a:xfrm>
            <a:off x="900546" y="1404594"/>
            <a:ext cx="8354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Sagona Book" panose="02020503050505020204" pitchFamily="18" charset="0"/>
              </a:rPr>
              <a:t>Member riders are using more often on all days</a:t>
            </a:r>
          </a:p>
          <a:p>
            <a:pPr marL="342900" indent="-342900">
              <a:buAutoNum type="arabicPeriod"/>
            </a:pPr>
            <a:r>
              <a:rPr lang="en-US" dirty="0">
                <a:latin typeface="Sagona Book" panose="02020503050505020204" pitchFamily="18" charset="0"/>
              </a:rPr>
              <a:t>Casual riders are taking longer rides on all days</a:t>
            </a:r>
          </a:p>
          <a:p>
            <a:pPr marL="342900" indent="-342900">
              <a:buAutoNum type="arabicPeriod"/>
            </a:pPr>
            <a:r>
              <a:rPr lang="en-US" dirty="0">
                <a:latin typeface="Sagona Book" panose="02020503050505020204" pitchFamily="18" charset="0"/>
              </a:rPr>
              <a:t>Member riding is steady all year; casual rides spike in the summer months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26037C-5CC7-2FC2-F742-D3535DA65779}"/>
              </a:ext>
            </a:extLst>
          </p:cNvPr>
          <p:cNvSpPr txBox="1"/>
          <p:nvPr/>
        </p:nvSpPr>
        <p:spPr>
          <a:xfrm>
            <a:off x="900546" y="2861019"/>
            <a:ext cx="782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RECOMMENDATIONS</a:t>
            </a:r>
            <a:r>
              <a:rPr lang="en-US" dirty="0"/>
              <a:t>:</a:t>
            </a:r>
          </a:p>
        </p:txBody>
      </p:sp>
      <p:graphicFrame>
        <p:nvGraphicFramePr>
          <p:cNvPr id="19" name="TextBox 16">
            <a:extLst>
              <a:ext uri="{FF2B5EF4-FFF2-40B4-BE49-F238E27FC236}">
                <a16:creationId xmlns:a16="http://schemas.microsoft.com/office/drawing/2014/main" id="{E574E183-5FE0-0596-4246-78BE1669FB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3433051"/>
              </p:ext>
            </p:extLst>
          </p:nvPr>
        </p:nvGraphicFramePr>
        <p:xfrm>
          <a:off x="900546" y="3823855"/>
          <a:ext cx="10058400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2211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6572-2D24-46ED-EF8B-C8F31888D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E65B8-D021-E316-E029-C0DCC57E4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License:</a:t>
            </a:r>
          </a:p>
          <a:p>
            <a:pPr marL="0" indent="0">
              <a:buNone/>
            </a:pPr>
            <a:r>
              <a:rPr lang="en-US" dirty="0"/>
              <a:t>	Data has been made available by Motivate International Inc. under this license: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hlinkClick r:id="rId2"/>
              </a:rPr>
              <a:t>https://ride.divvybikes.com/data-license-agreement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517E9-B934-770F-F1CC-5760FB088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EE7ED-12E1-44D2-9AC0-93ACC3A6CB78}" type="datetime1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703C8-AD77-0704-C88E-5C0C17A5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Last updated: </a:t>
            </a:r>
          </a:p>
        </p:txBody>
      </p:sp>
    </p:spTree>
    <p:extLst>
      <p:ext uri="{BB962C8B-B14F-4D97-AF65-F5344CB8AC3E}">
        <p14:creationId xmlns:p14="http://schemas.microsoft.com/office/powerpoint/2010/main" val="3615441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6C5279-E73A-B7CE-4450-B178ED810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7" r="26170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054EF-03BE-7C58-C166-824AEFBDAA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77378" y="6049096"/>
            <a:ext cx="1012874" cy="365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457200">
              <a:spcAft>
                <a:spcPts val="600"/>
              </a:spcAft>
            </a:pPr>
            <a:fld id="{D9DEE7ED-12E1-44D2-9AC0-93ACC3A6CB78}" type="datetime1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 defTabSz="457200">
                <a:spcAft>
                  <a:spcPts val="600"/>
                </a:spcAft>
              </a:pPr>
              <a:t>2/24/2023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E1FCD-D422-16C7-2F77-3C08A77EF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7735" y="6049096"/>
            <a:ext cx="1167618" cy="365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457200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 updated: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B08A4-75E8-C494-8A1D-37BAC70D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3193" y="731520"/>
            <a:ext cx="3113811" cy="13716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200" spc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Question: How are casual riders of </a:t>
            </a:r>
            <a:r>
              <a:rPr lang="en-US" sz="2200" spc="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Cyclistic</a:t>
            </a:r>
            <a:r>
              <a:rPr lang="en-US" sz="2200" spc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bikes using the system different than subscribers?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EEE4E-4BA8-75E0-8901-90C839647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23192" y="2103120"/>
            <a:ext cx="311381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-182880">
              <a:lnSpc>
                <a:spcPct val="100000"/>
              </a:lnSpc>
              <a:buFont typeface="Garamond" pitchFamily="18" charset="0"/>
              <a:buChar char="◦"/>
            </a:pPr>
            <a:endParaRPr lang="en-US" dirty="0"/>
          </a:p>
          <a:p>
            <a:pPr marL="0" indent="-182880">
              <a:lnSpc>
                <a:spcPct val="100000"/>
              </a:lnSpc>
              <a:buFont typeface="Garamond" pitchFamily="18" charset="0"/>
              <a:buChar char="◦"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This document will present graphs and tables to show how annual members (subscribers) and casual riders use </a:t>
            </a:r>
            <a:r>
              <a:rPr lang="en-US" dirty="0" err="1"/>
              <a:t>Cyclistic</a:t>
            </a:r>
            <a:r>
              <a:rPr lang="en-US" dirty="0"/>
              <a:t> bikes differently so management can make determinations on how to market memberships to casual riders.</a:t>
            </a:r>
          </a:p>
        </p:txBody>
      </p:sp>
    </p:spTree>
    <p:extLst>
      <p:ext uri="{BB962C8B-B14F-4D97-AF65-F5344CB8AC3E}">
        <p14:creationId xmlns:p14="http://schemas.microsoft.com/office/powerpoint/2010/main" val="3778175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5870BB34-1E11-4A38-961E-8BECD4EB2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13" descr="Illuminated server room panel">
            <a:extLst>
              <a:ext uri="{FF2B5EF4-FFF2-40B4-BE49-F238E27FC236}">
                <a16:creationId xmlns:a16="http://schemas.microsoft.com/office/drawing/2014/main" id="{2634886F-66F6-678C-F61E-3426E4E75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56" r="9091" b="936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35" name="Rectangle 26">
            <a:extLst>
              <a:ext uri="{FF2B5EF4-FFF2-40B4-BE49-F238E27FC236}">
                <a16:creationId xmlns:a16="http://schemas.microsoft.com/office/drawing/2014/main" id="{3E480DB9-98E5-480A-AF30-5D73B6127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0206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C1F246CF-DB85-4B25-B3A3-F5BBDEE3E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7366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F6D515F-461A-79C1-BB8E-A9429865E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30" y="642594"/>
            <a:ext cx="6718433" cy="17465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spc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E72215-28E1-35CB-2359-C6688C5A21DC}"/>
              </a:ext>
            </a:extLst>
          </p:cNvPr>
          <p:cNvSpPr txBox="1"/>
          <p:nvPr/>
        </p:nvSpPr>
        <p:spPr>
          <a:xfrm>
            <a:off x="671831" y="2389098"/>
            <a:ext cx="6718434" cy="36459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source data was taken from the Divvy system data website on AWS</a:t>
            </a:r>
          </a:p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https://divvy-tripdata.s3.amazonaws.com/index.html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)</a:t>
            </a:r>
          </a:p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the months ranging from Jan. 2022 – Dec. 2022.</a:t>
            </a:r>
          </a:p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(For license see Appendix A)</a:t>
            </a:r>
          </a:p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Because this is uploaded by the Divvy system people, we should assume it conforms to the ROCCC principles (Reliable,  Original,  Comprehensive, Current, Cited)</a:t>
            </a:r>
          </a:p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twelve monthly files were extracted and loaded into MS Excel to verify the integrity of the data before analyzing using the R language.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AECF10-7770-2ABA-8F83-B33AA77A24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8232" y="6118848"/>
            <a:ext cx="1870958" cy="274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457200">
              <a:spcAft>
                <a:spcPts val="600"/>
              </a:spcAft>
            </a:pPr>
            <a:fld id="{5F3972D1-49B5-4028-B73E-8E24BBCF2B78}" type="datetime1">
              <a:rPr lang="en-US" sz="1000" smtClean="0"/>
              <a:pPr algn="l" defTabSz="457200">
                <a:spcAft>
                  <a:spcPts val="600"/>
                </a:spcAft>
              </a:pPr>
              <a:t>2/24/2023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1C6B1-FC44-FBBE-2E3B-738B64FB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7984" y="6118848"/>
            <a:ext cx="4907527" cy="274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Last updated: </a:t>
            </a:r>
          </a:p>
        </p:txBody>
      </p:sp>
    </p:spTree>
    <p:extLst>
      <p:ext uri="{BB962C8B-B14F-4D97-AF65-F5344CB8AC3E}">
        <p14:creationId xmlns:p14="http://schemas.microsoft.com/office/powerpoint/2010/main" val="15337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4D7427-16C6-5A13-B547-E973762F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Ride length comparison based on day of week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54EC6B-E839-82E4-85F5-2372280CA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Casual riders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FA4762-A3C5-C197-1E71-C9905B7F5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Members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59E2D3-91A8-6784-BBB4-8099CA143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38196-4331-4D36-AF1E-8C0AE85076BB}" type="datetime1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DA37BF-FDF0-7BEC-2B31-E6714F98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Last updated: 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09E0E604-7DF2-D651-E131-331BE4062BE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79388286"/>
              </p:ext>
            </p:extLst>
          </p:nvPr>
        </p:nvGraphicFramePr>
        <p:xfrm>
          <a:off x="1177635" y="2714414"/>
          <a:ext cx="4793673" cy="32425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6972">
                  <a:extLst>
                    <a:ext uri="{9D8B030D-6E8A-4147-A177-3AD203B41FA5}">
                      <a16:colId xmlns:a16="http://schemas.microsoft.com/office/drawing/2014/main" val="475887357"/>
                    </a:ext>
                  </a:extLst>
                </a:gridCol>
                <a:gridCol w="1489296">
                  <a:extLst>
                    <a:ext uri="{9D8B030D-6E8A-4147-A177-3AD203B41FA5}">
                      <a16:colId xmlns:a16="http://schemas.microsoft.com/office/drawing/2014/main" val="1957777921"/>
                    </a:ext>
                  </a:extLst>
                </a:gridCol>
                <a:gridCol w="2187405">
                  <a:extLst>
                    <a:ext uri="{9D8B030D-6E8A-4147-A177-3AD203B41FA5}">
                      <a16:colId xmlns:a16="http://schemas.microsoft.com/office/drawing/2014/main" val="1912906920"/>
                    </a:ext>
                  </a:extLst>
                </a:gridCol>
              </a:tblGrid>
              <a:tr h="598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# of rides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Duration (median)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8068462"/>
                  </a:ext>
                </a:extLst>
              </a:tr>
              <a:tr h="3305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      301,296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0977920"/>
                  </a:ext>
                </a:extLst>
              </a:tr>
              <a:tr h="3305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      210,757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6602917"/>
                  </a:ext>
                </a:extLst>
              </a:tr>
              <a:tr h="3305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      196,380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6015947"/>
                  </a:ext>
                </a:extLst>
              </a:tr>
              <a:tr h="3305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      203,576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5613004"/>
                  </a:ext>
                </a:extLst>
              </a:tr>
              <a:tr h="3305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Thu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      230,005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2892749"/>
                  </a:ext>
                </a:extLst>
              </a:tr>
              <a:tr h="3305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Fri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      248,796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6116616"/>
                  </a:ext>
                </a:extLst>
              </a:tr>
              <a:tr h="3305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      367,340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8323317"/>
                  </a:ext>
                </a:extLst>
              </a:tr>
              <a:tr h="33053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Duration is in seconds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994404"/>
                  </a:ext>
                </a:extLst>
              </a:tr>
            </a:tbl>
          </a:graphicData>
        </a:graphic>
      </p:graphicFrame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A0B04728-FB2B-C5CA-691A-28FEEBF2938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619464407"/>
              </p:ext>
            </p:extLst>
          </p:nvPr>
        </p:nvGraphicFramePr>
        <p:xfrm>
          <a:off x="6883400" y="2714414"/>
          <a:ext cx="4408054" cy="32430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5047">
                  <a:extLst>
                    <a:ext uri="{9D8B030D-6E8A-4147-A177-3AD203B41FA5}">
                      <a16:colId xmlns:a16="http://schemas.microsoft.com/office/drawing/2014/main" val="81472497"/>
                    </a:ext>
                  </a:extLst>
                </a:gridCol>
                <a:gridCol w="1432492">
                  <a:extLst>
                    <a:ext uri="{9D8B030D-6E8A-4147-A177-3AD203B41FA5}">
                      <a16:colId xmlns:a16="http://schemas.microsoft.com/office/drawing/2014/main" val="2919753880"/>
                    </a:ext>
                  </a:extLst>
                </a:gridCol>
                <a:gridCol w="2010515">
                  <a:extLst>
                    <a:ext uri="{9D8B030D-6E8A-4147-A177-3AD203B41FA5}">
                      <a16:colId xmlns:a16="http://schemas.microsoft.com/office/drawing/2014/main" val="539292240"/>
                    </a:ext>
                  </a:extLst>
                </a:gridCol>
              </a:tblGrid>
              <a:tr h="360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Day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# of rides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Duration (median)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4450769"/>
                  </a:ext>
                </a:extLst>
              </a:tr>
              <a:tr h="360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         297,722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1839959"/>
                  </a:ext>
                </a:extLst>
              </a:tr>
              <a:tr h="360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         375,168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7648340"/>
                  </a:ext>
                </a:extLst>
              </a:tr>
              <a:tr h="360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         411,244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9382469"/>
                  </a:ext>
                </a:extLst>
              </a:tr>
              <a:tr h="360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Wed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         412,794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419060"/>
                  </a:ext>
                </a:extLst>
              </a:tr>
              <a:tr h="360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Thu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         415,887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035703"/>
                  </a:ext>
                </a:extLst>
              </a:tr>
              <a:tr h="360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Fri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         360,053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132571"/>
                  </a:ext>
                </a:extLst>
              </a:tr>
              <a:tr h="360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         338,273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2053787"/>
                  </a:ext>
                </a:extLst>
              </a:tr>
              <a:tr h="36033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Duration is in seconds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06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5259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AF28-6950-9AD3-949B-CB535D138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4008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Ride length comparison based on month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7AB6F-39CF-1DBF-65EF-DEACE0D05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282674"/>
            <a:ext cx="4663440" cy="435290"/>
          </a:xfrm>
        </p:spPr>
        <p:txBody>
          <a:bodyPr>
            <a:normAutofit/>
          </a:bodyPr>
          <a:lstStyle/>
          <a:p>
            <a:r>
              <a:rPr lang="en-US" dirty="0"/>
              <a:t>Casual riders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618B8-85EC-431D-6FD4-E597F2939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712" y="1360734"/>
            <a:ext cx="4663440" cy="435290"/>
          </a:xfrm>
        </p:spPr>
        <p:txBody>
          <a:bodyPr>
            <a:normAutofit/>
          </a:bodyPr>
          <a:lstStyle/>
          <a:p>
            <a:r>
              <a:rPr lang="en-US" dirty="0"/>
              <a:t>Members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2D2DE159-4A3C-5F6A-16DB-1F71207BA35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021546289"/>
              </p:ext>
            </p:extLst>
          </p:nvPr>
        </p:nvGraphicFramePr>
        <p:xfrm>
          <a:off x="6883400" y="1874084"/>
          <a:ext cx="4477327" cy="40828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7066">
                  <a:extLst>
                    <a:ext uri="{9D8B030D-6E8A-4147-A177-3AD203B41FA5}">
                      <a16:colId xmlns:a16="http://schemas.microsoft.com/office/drawing/2014/main" val="3079625510"/>
                    </a:ext>
                  </a:extLst>
                </a:gridCol>
                <a:gridCol w="1245865">
                  <a:extLst>
                    <a:ext uri="{9D8B030D-6E8A-4147-A177-3AD203B41FA5}">
                      <a16:colId xmlns:a16="http://schemas.microsoft.com/office/drawing/2014/main" val="1489601262"/>
                    </a:ext>
                  </a:extLst>
                </a:gridCol>
                <a:gridCol w="2394396">
                  <a:extLst>
                    <a:ext uri="{9D8B030D-6E8A-4147-A177-3AD203B41FA5}">
                      <a16:colId xmlns:a16="http://schemas.microsoft.com/office/drawing/2014/main" val="848428796"/>
                    </a:ext>
                  </a:extLst>
                </a:gridCol>
              </a:tblGrid>
              <a:tr h="428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Month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# of rides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Duration (median)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602047"/>
                  </a:ext>
                </a:extLst>
              </a:tr>
              <a:tr h="23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   67,523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9917877"/>
                  </a:ext>
                </a:extLst>
              </a:tr>
              <a:tr h="23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Feb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   74,034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9885607"/>
                  </a:ext>
                </a:extLst>
              </a:tr>
              <a:tr h="23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 148,827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7290816"/>
                  </a:ext>
                </a:extLst>
              </a:tr>
              <a:tr h="23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Apr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 180,663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7218813"/>
                  </a:ext>
                </a:extLst>
              </a:tr>
              <a:tr h="428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 282,299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8699760"/>
                  </a:ext>
                </a:extLst>
              </a:tr>
              <a:tr h="23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Jun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 328,281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3539988"/>
                  </a:ext>
                </a:extLst>
              </a:tr>
              <a:tr h="428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Jul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 330,996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8109947"/>
                  </a:ext>
                </a:extLst>
              </a:tr>
              <a:tr h="23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Aug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 335,224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0575137"/>
                  </a:ext>
                </a:extLst>
              </a:tr>
              <a:tr h="23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Sep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 314,227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884190"/>
                  </a:ext>
                </a:extLst>
              </a:tr>
              <a:tr h="428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 262,943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291967"/>
                  </a:ext>
                </a:extLst>
              </a:tr>
              <a:tr h="23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 182,226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3904539"/>
                  </a:ext>
                </a:extLst>
              </a:tr>
              <a:tr h="2368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   103,898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7296989"/>
                  </a:ext>
                </a:extLst>
              </a:tr>
              <a:tr h="236827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Duration is in seconds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029281"/>
                  </a:ext>
                </a:extLst>
              </a:tr>
            </a:tbl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28320F-97C0-1633-0166-419B9F97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782E-AC48-4D52-A7C5-5BC15F073223}" type="datetime1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79E01A-F6B5-5575-AEA4-CBC089CC6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Last updated: 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5FCB9A7E-75E9-5295-4CF5-97CE33A55BE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17055535"/>
              </p:ext>
            </p:extLst>
          </p:nvPr>
        </p:nvGraphicFramePr>
        <p:xfrm>
          <a:off x="1163782" y="1874084"/>
          <a:ext cx="4477326" cy="40828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5115">
                  <a:extLst>
                    <a:ext uri="{9D8B030D-6E8A-4147-A177-3AD203B41FA5}">
                      <a16:colId xmlns:a16="http://schemas.microsoft.com/office/drawing/2014/main" val="2088460052"/>
                    </a:ext>
                  </a:extLst>
                </a:gridCol>
                <a:gridCol w="1224411">
                  <a:extLst>
                    <a:ext uri="{9D8B030D-6E8A-4147-A177-3AD203B41FA5}">
                      <a16:colId xmlns:a16="http://schemas.microsoft.com/office/drawing/2014/main" val="2713407309"/>
                    </a:ext>
                  </a:extLst>
                </a:gridCol>
                <a:gridCol w="2247800">
                  <a:extLst>
                    <a:ext uri="{9D8B030D-6E8A-4147-A177-3AD203B41FA5}">
                      <a16:colId xmlns:a16="http://schemas.microsoft.com/office/drawing/2014/main" val="209487231"/>
                    </a:ext>
                  </a:extLst>
                </a:gridCol>
              </a:tblGrid>
              <a:tr h="428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Month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# of rides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Duration (median)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3033056"/>
                  </a:ext>
                </a:extLst>
              </a:tr>
              <a:tr h="236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Jan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  12,605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5867532"/>
                  </a:ext>
                </a:extLst>
              </a:tr>
              <a:tr h="236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Feb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  15,144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8492868"/>
                  </a:ext>
                </a:extLst>
              </a:tr>
              <a:tr h="236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  67,154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3462321"/>
                  </a:ext>
                </a:extLst>
              </a:tr>
              <a:tr h="236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Apr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  91,897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6417872"/>
                  </a:ext>
                </a:extLst>
              </a:tr>
              <a:tr h="428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220,246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479504"/>
                  </a:ext>
                </a:extLst>
              </a:tr>
              <a:tr h="428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Jun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292,067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5920133"/>
                  </a:ext>
                </a:extLst>
              </a:tr>
              <a:tr h="236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Jul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311,670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2895725"/>
                  </a:ext>
                </a:extLst>
              </a:tr>
              <a:tr h="428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Aug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270,089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0612265"/>
                  </a:ext>
                </a:extLst>
              </a:tr>
              <a:tr h="236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220,913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9040101"/>
                  </a:ext>
                </a:extLst>
              </a:tr>
              <a:tr h="236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151,324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1615762"/>
                  </a:ext>
                </a:extLst>
              </a:tr>
              <a:tr h="236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  73,536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6446288"/>
                  </a:ext>
                </a:extLst>
              </a:tr>
              <a:tr h="236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      31,505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7111845"/>
                  </a:ext>
                </a:extLst>
              </a:tr>
              <a:tr h="236827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Duration is in seconds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30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95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EEFC3B-DABE-BCCC-268D-E6040CFD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29" y="803063"/>
            <a:ext cx="6647942" cy="525187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E32F5C-C0A1-A460-9D8B-A53BEF47B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" y="6355089"/>
            <a:ext cx="5816600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Last updated: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F6CE6-DD1F-0218-E317-757BB3E76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355089"/>
            <a:ext cx="2893045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D38196-4331-4D36-AF1E-8C0AE85076BB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2/24/2023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793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95000"/>
              </a:schemeClr>
              <a:schemeClr val="bg1">
                <a:shade val="92000"/>
                <a:satMod val="115000"/>
              </a:schemeClr>
            </a:duotone>
          </a:blip>
          <a:tile tx="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7AAE40DA-1F5A-4A1A-89CA-2BC620DCD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F61EE61-BBBF-A16E-E262-23DAEFBBD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983" y="794269"/>
            <a:ext cx="7984033" cy="526946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62681-6679-0242-F304-0E23EEBF8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" y="6402435"/>
            <a:ext cx="5816600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Last updated: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BB522-7097-899B-B636-4E58CE692D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402435"/>
            <a:ext cx="2893045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D38196-4331-4D36-AF1E-8C0AE85076BB}" type="datetime1">
              <a:rPr lang="en-US" smtClean="0"/>
              <a:pPr>
                <a:spcAft>
                  <a:spcPts val="600"/>
                </a:spcAft>
              </a:pPr>
              <a:t>2/24/2023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85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BFA8CD2-9DD1-463F-94B6-F2A390BC9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A0D054-2F87-DB0D-BBDF-EBDA2D488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2B53684-2A8B-4C6B-8F55-3B5CE3994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A421C-C892-F320-25B0-420754EB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" y="6417531"/>
            <a:ext cx="5816600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Last updated: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CF9BEB-0F49-BD83-6B81-B6308534C0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417531"/>
            <a:ext cx="2893045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D38196-4331-4D36-AF1E-8C0AE85076BB}" type="datetime1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2/24/2023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359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A25062-2AA8-1AA7-339D-39FC1E028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" y="6355089"/>
            <a:ext cx="5816600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Last updated: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659698-AFE3-CEA0-EA4C-A7C6329FBC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355089"/>
            <a:ext cx="2893045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D38196-4331-4D36-AF1E-8C0AE85076BB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2/24/2023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B533F78-D4DB-496E-7639-9AD9F035A2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3051762"/>
              </p:ext>
            </p:extLst>
          </p:nvPr>
        </p:nvGraphicFramePr>
        <p:xfrm>
          <a:off x="801539" y="803063"/>
          <a:ext cx="10588922" cy="5251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40785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_2SEEDS">
      <a:dk1>
        <a:srgbClr val="000000"/>
      </a:dk1>
      <a:lt1>
        <a:srgbClr val="FFFFFF"/>
      </a:lt1>
      <a:dk2>
        <a:srgbClr val="312E1C"/>
      </a:dk2>
      <a:lt2>
        <a:srgbClr val="F0F1F3"/>
      </a:lt2>
      <a:accent1>
        <a:srgbClr val="B18C3B"/>
      </a:accent1>
      <a:accent2>
        <a:srgbClr val="C36C4D"/>
      </a:accent2>
      <a:accent3>
        <a:srgbClr val="9DA742"/>
      </a:accent3>
      <a:accent4>
        <a:srgbClr val="3B84B1"/>
      </a:accent4>
      <a:accent5>
        <a:srgbClr val="4D65C3"/>
      </a:accent5>
      <a:accent6>
        <a:srgbClr val="6149B7"/>
      </a:accent6>
      <a:hlink>
        <a:srgbClr val="3F67BF"/>
      </a:hlink>
      <a:folHlink>
        <a:srgbClr val="7F7F7F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35791</TotalTime>
  <Words>590</Words>
  <Application>Microsoft Office PowerPoint</Application>
  <PresentationFormat>Widescreen</PresentationFormat>
  <Paragraphs>187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Garamond</vt:lpstr>
      <vt:lpstr>Sagona Book</vt:lpstr>
      <vt:lpstr>Sagona ExtraLight</vt:lpstr>
      <vt:lpstr>SavonVTI</vt:lpstr>
      <vt:lpstr>Cyclistic Bike Riding: Analysis</vt:lpstr>
      <vt:lpstr>Question: How are casual riders of Cyclistic bikes using the system different than subscribers?</vt:lpstr>
      <vt:lpstr>Data sources</vt:lpstr>
      <vt:lpstr>Ride length comparison based on day of week</vt:lpstr>
      <vt:lpstr>Ride length comparison based on month</vt:lpstr>
      <vt:lpstr>PowerPoint Presentation</vt:lpstr>
      <vt:lpstr>PowerPoint Presentation</vt:lpstr>
      <vt:lpstr>PowerPoint Presentation</vt:lpstr>
      <vt:lpstr>PowerPoint Presentation</vt:lpstr>
      <vt:lpstr>CONCLUSIONS FROM ANALYSIS: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Cyclistic Bike Riding: Analysis</dc:title>
  <dc:creator>PETER  A</dc:creator>
  <cp:lastModifiedBy>PETER  A</cp:lastModifiedBy>
  <cp:revision>32</cp:revision>
  <dcterms:created xsi:type="dcterms:W3CDTF">2022-12-17T19:14:41Z</dcterms:created>
  <dcterms:modified xsi:type="dcterms:W3CDTF">2023-02-25T18:58:12Z</dcterms:modified>
</cp:coreProperties>
</file>